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94709" autoAdjust="0"/>
  </p:normalViewPr>
  <p:slideViewPr>
    <p:cSldViewPr>
      <p:cViewPr>
        <p:scale>
          <a:sx n="60" d="100"/>
          <a:sy n="60" d="100"/>
        </p:scale>
        <p:origin x="-83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2ADB-8A25-4D9E-86E0-BFB5A6A6B334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2F18-763C-4E85-A827-736E64BA460F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fis-114\Os%20meus%20documentos\As%20minhas%20imagens\LEGO%20%5e%5e\Videos\SDC13855.AVI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MVI_2401_small.avi" TargetMode="External"/><Relationship Id="rId1" Type="http://schemas.openxmlformats.org/officeDocument/2006/relationships/video" Target="file:///D:\Documents%20and%20Settings\fis-114\Os%20meus%20documentos\As%20minhas%20imagens\LEGO%20%5e%5e\Videos\SDC13865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Autofit/>
          </a:bodyPr>
          <a:lstStyle/>
          <a:p>
            <a:r>
              <a:rPr lang="pt-PT" sz="5400" b="1" dirty="0" smtClean="0">
                <a:solidFill>
                  <a:srgbClr val="FFC000"/>
                </a:solidFill>
              </a:rPr>
              <a:t>Robô </a:t>
            </a:r>
            <a:r>
              <a:rPr lang="pt-PT" sz="5400" b="1" dirty="0" err="1" smtClean="0">
                <a:solidFill>
                  <a:srgbClr val="FFC000"/>
                </a:solidFill>
              </a:rPr>
              <a:t>sensorizado</a:t>
            </a:r>
            <a:r>
              <a:rPr lang="pt-PT" sz="5400" b="1" dirty="0" smtClean="0">
                <a:solidFill>
                  <a:srgbClr val="FFC000"/>
                </a:solidFill>
              </a:rPr>
              <a:t> com LEGO® </a:t>
            </a:r>
            <a:r>
              <a:rPr lang="pt-PT" sz="5400" b="1" dirty="0" err="1" smtClean="0">
                <a:solidFill>
                  <a:srgbClr val="FFC000"/>
                </a:solidFill>
              </a:rPr>
              <a:t>Mindstorms</a:t>
            </a:r>
            <a:endParaRPr lang="pt-PT" sz="5400" b="1" dirty="0">
              <a:solidFill>
                <a:srgbClr val="FFC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4248" y="3933056"/>
            <a:ext cx="4104456" cy="2736304"/>
          </a:xfrm>
        </p:spPr>
        <p:txBody>
          <a:bodyPr>
            <a:noAutofit/>
          </a:bodyPr>
          <a:lstStyle/>
          <a:p>
            <a:pPr algn="just"/>
            <a:r>
              <a:rPr lang="pt-PT" sz="2000" b="1" dirty="0" smtClean="0">
                <a:solidFill>
                  <a:srgbClr val="FFC000"/>
                </a:solidFill>
              </a:rPr>
              <a:t>Responsáveis:</a:t>
            </a:r>
          </a:p>
          <a:p>
            <a:pPr algn="just"/>
            <a:r>
              <a:rPr lang="pt-PT" sz="1800" dirty="0" smtClean="0">
                <a:solidFill>
                  <a:srgbClr val="FFC000"/>
                </a:solidFill>
              </a:rPr>
              <a:t>Manuel Marques</a:t>
            </a:r>
          </a:p>
          <a:p>
            <a:pPr algn="just"/>
            <a:r>
              <a:rPr lang="pt-PT" sz="1800" dirty="0" smtClean="0">
                <a:solidFill>
                  <a:srgbClr val="FFC000"/>
                </a:solidFill>
              </a:rPr>
              <a:t>Prof. Paulo Marques</a:t>
            </a:r>
            <a:endParaRPr lang="pt-PT" sz="1800" dirty="0">
              <a:solidFill>
                <a:srgbClr val="FFC000"/>
              </a:solidFill>
            </a:endParaRPr>
          </a:p>
          <a:p>
            <a:pPr algn="just"/>
            <a:r>
              <a:rPr lang="pt-PT" sz="2000" b="1" dirty="0" smtClean="0">
                <a:solidFill>
                  <a:srgbClr val="FFC000"/>
                </a:solidFill>
              </a:rPr>
              <a:t>Alunos:</a:t>
            </a:r>
          </a:p>
          <a:p>
            <a:pPr algn="just"/>
            <a:r>
              <a:rPr lang="pt-PT" sz="1800" dirty="0" smtClean="0">
                <a:solidFill>
                  <a:srgbClr val="FFC000"/>
                </a:solidFill>
              </a:rPr>
              <a:t>Amélia Ribeiro</a:t>
            </a:r>
          </a:p>
          <a:p>
            <a:pPr algn="just"/>
            <a:r>
              <a:rPr lang="pt-PT" sz="1800" dirty="0" smtClean="0">
                <a:solidFill>
                  <a:srgbClr val="FFC000"/>
                </a:solidFill>
              </a:rPr>
              <a:t>Ana Afonso</a:t>
            </a:r>
          </a:p>
          <a:p>
            <a:pPr algn="just"/>
            <a:r>
              <a:rPr lang="pt-PT" sz="1800" dirty="0" smtClean="0">
                <a:solidFill>
                  <a:srgbClr val="FFC000"/>
                </a:solidFill>
              </a:rPr>
              <a:t>Pedro Magalhães</a:t>
            </a:r>
          </a:p>
          <a:p>
            <a:pPr algn="just"/>
            <a:r>
              <a:rPr lang="pt-PT" sz="1800" dirty="0" smtClean="0">
                <a:solidFill>
                  <a:srgbClr val="FFC000"/>
                </a:solidFill>
              </a:rPr>
              <a:t>Rui Pedro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99592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C000"/>
                </a:solidFill>
              </a:rPr>
              <a:t>6ª edição da Escola de Física  - Departamento de Física e Astronomia da Universidade do Porto</a:t>
            </a:r>
            <a:endParaRPr lang="pt-P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</a:rPr>
              <a:t>Sumário</a:t>
            </a:r>
            <a:endParaRPr lang="pt-PT" b="1" dirty="0">
              <a:solidFill>
                <a:srgbClr val="FFC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>
                <a:solidFill>
                  <a:srgbClr val="FFC000"/>
                </a:solidFill>
              </a:rPr>
              <a:t>Objectivos</a:t>
            </a:r>
          </a:p>
          <a:p>
            <a:pPr>
              <a:buNone/>
            </a:pPr>
            <a:r>
              <a:rPr lang="pt-PT" dirty="0">
                <a:solidFill>
                  <a:srgbClr val="FFC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-&gt;</a:t>
            </a:r>
            <a:r>
              <a:rPr lang="pt-PT" dirty="0" smtClean="0">
                <a:solidFill>
                  <a:srgbClr val="FFC000"/>
                </a:solidFill>
              </a:rPr>
              <a:t> Aprender conceitos básicos de programação;</a:t>
            </a:r>
          </a:p>
          <a:p>
            <a:pPr>
              <a:buNone/>
            </a:pPr>
            <a:r>
              <a:rPr lang="pt-PT" dirty="0">
                <a:solidFill>
                  <a:srgbClr val="FFC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-&gt; </a:t>
            </a:r>
            <a:r>
              <a:rPr lang="pt-PT" dirty="0" smtClean="0">
                <a:solidFill>
                  <a:srgbClr val="FFC000"/>
                </a:solidFill>
              </a:rPr>
              <a:t>Usar </a:t>
            </a:r>
            <a:r>
              <a:rPr lang="pt-PT" dirty="0" err="1" smtClean="0">
                <a:solidFill>
                  <a:srgbClr val="FFC000"/>
                </a:solidFill>
              </a:rPr>
              <a:t>LabVIEW</a:t>
            </a:r>
            <a:r>
              <a:rPr lang="pt-PT" dirty="0" smtClean="0">
                <a:solidFill>
                  <a:srgbClr val="FFC000"/>
                </a:solidFill>
              </a:rPr>
              <a:t>;</a:t>
            </a:r>
          </a:p>
          <a:p>
            <a:pPr>
              <a:buNone/>
            </a:pPr>
            <a:r>
              <a:rPr lang="pt-PT" dirty="0">
                <a:solidFill>
                  <a:srgbClr val="FFC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-&gt;</a:t>
            </a:r>
            <a:r>
              <a:rPr lang="pt-PT" dirty="0" smtClean="0">
                <a:solidFill>
                  <a:srgbClr val="FFC000"/>
                </a:solidFill>
              </a:rPr>
              <a:t> Usar software da LEGO (NXT-G);</a:t>
            </a:r>
          </a:p>
          <a:p>
            <a:pPr>
              <a:buNone/>
            </a:pPr>
            <a:r>
              <a:rPr lang="pt-PT" dirty="0">
                <a:solidFill>
                  <a:srgbClr val="FFC000"/>
                </a:solidFill>
              </a:rPr>
              <a:t>	</a:t>
            </a:r>
            <a:r>
              <a:rPr lang="pt-PT" dirty="0" smtClean="0">
                <a:solidFill>
                  <a:srgbClr val="FF0000"/>
                </a:solidFill>
              </a:rPr>
              <a:t>-&gt;</a:t>
            </a:r>
            <a:r>
              <a:rPr lang="pt-PT" dirty="0" smtClean="0">
                <a:solidFill>
                  <a:srgbClr val="FFC000"/>
                </a:solidFill>
              </a:rPr>
              <a:t> Programar e construir um </a:t>
            </a:r>
            <a:r>
              <a:rPr lang="pt-PT" dirty="0" err="1" smtClean="0">
                <a:solidFill>
                  <a:srgbClr val="FFC000"/>
                </a:solidFill>
              </a:rPr>
              <a:t>line</a:t>
            </a:r>
            <a:r>
              <a:rPr lang="pt-PT" dirty="0" smtClean="0">
                <a:solidFill>
                  <a:srgbClr val="FFC000"/>
                </a:solidFill>
              </a:rPr>
              <a:t> </a:t>
            </a:r>
            <a:r>
              <a:rPr lang="pt-PT" dirty="0" err="1" smtClean="0">
                <a:solidFill>
                  <a:srgbClr val="FFC000"/>
                </a:solidFill>
              </a:rPr>
              <a:t>follower</a:t>
            </a:r>
            <a:r>
              <a:rPr lang="pt-PT" dirty="0" smtClean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0" y="0"/>
            <a:ext cx="4762872" cy="836712"/>
          </a:xfrm>
        </p:spPr>
        <p:txBody>
          <a:bodyPr>
            <a:noAutofit/>
          </a:bodyPr>
          <a:lstStyle/>
          <a:p>
            <a:r>
              <a:rPr lang="pt-PT" b="1" dirty="0" err="1" smtClean="0">
                <a:solidFill>
                  <a:srgbClr val="FFC000"/>
                </a:solidFill>
              </a:rPr>
              <a:t>LabVIEW</a:t>
            </a:r>
            <a:endParaRPr lang="pt-PT" b="1" dirty="0">
              <a:solidFill>
                <a:srgbClr val="FFC000"/>
              </a:solidFill>
            </a:endParaRPr>
          </a:p>
        </p:txBody>
      </p:sp>
      <p:pic>
        <p:nvPicPr>
          <p:cNvPr id="5" name="Imagem 4" descr="30-8-2010 (3).bmp"/>
          <p:cNvPicPr>
            <a:picLocks noChangeAspect="1"/>
          </p:cNvPicPr>
          <p:nvPr/>
        </p:nvPicPr>
        <p:blipFill>
          <a:blip r:embed="rId2" cstate="print"/>
          <a:srcRect l="61371" t="7665" b="19403"/>
          <a:stretch>
            <a:fillRect/>
          </a:stretch>
        </p:blipFill>
        <p:spPr>
          <a:xfrm>
            <a:off x="6588224" y="4149080"/>
            <a:ext cx="2376264" cy="2492896"/>
          </a:xfrm>
          <a:prstGeom prst="rect">
            <a:avLst/>
          </a:prstGeom>
        </p:spPr>
      </p:pic>
      <p:pic>
        <p:nvPicPr>
          <p:cNvPr id="6" name="Imagem 5" descr="30-8-2010 (3).bmp"/>
          <p:cNvPicPr>
            <a:picLocks noChangeAspect="1"/>
          </p:cNvPicPr>
          <p:nvPr/>
        </p:nvPicPr>
        <p:blipFill>
          <a:blip r:embed="rId2" cstate="print"/>
          <a:srcRect l="22392" t="77612" r="37800"/>
          <a:stretch>
            <a:fillRect/>
          </a:stretch>
        </p:blipFill>
        <p:spPr>
          <a:xfrm>
            <a:off x="5508104" y="2996952"/>
            <a:ext cx="3456384" cy="1080120"/>
          </a:xfrm>
          <a:prstGeom prst="rect">
            <a:avLst/>
          </a:prstGeom>
        </p:spPr>
      </p:pic>
      <p:pic>
        <p:nvPicPr>
          <p:cNvPr id="7" name="Imagem 6" descr="30-8-2010 (3).bmp"/>
          <p:cNvPicPr>
            <a:picLocks noChangeAspect="1"/>
          </p:cNvPicPr>
          <p:nvPr/>
        </p:nvPicPr>
        <p:blipFill>
          <a:blip r:embed="rId2" cstate="print"/>
          <a:srcRect l="2488" r="49162" b="44776"/>
          <a:stretch>
            <a:fillRect/>
          </a:stretch>
        </p:blipFill>
        <p:spPr>
          <a:xfrm>
            <a:off x="323528" y="764704"/>
            <a:ext cx="4824536" cy="306195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415808" y="25649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FFC000"/>
                </a:solidFill>
              </a:rPr>
              <a:t>Painel frontal</a:t>
            </a:r>
            <a:endParaRPr lang="pt-PT" sz="2000" dirty="0">
              <a:solidFill>
                <a:srgbClr val="FFC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3326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FFC000"/>
                </a:solidFill>
              </a:rPr>
              <a:t>Diagrama de Blocos</a:t>
            </a:r>
            <a:endParaRPr lang="pt-PT" sz="2000" dirty="0">
              <a:solidFill>
                <a:srgbClr val="FFC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1520" y="4005064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</a:rPr>
              <a:t>-&gt;</a:t>
            </a:r>
            <a:r>
              <a:rPr lang="pt-PT" sz="2000" dirty="0" smtClean="0">
                <a:solidFill>
                  <a:srgbClr val="FFC000"/>
                </a:solidFill>
              </a:rPr>
              <a:t> Programa simples que soma dois valores contínuos;</a:t>
            </a:r>
          </a:p>
          <a:p>
            <a:r>
              <a:rPr lang="pt-PT" sz="2000" dirty="0" smtClean="0">
                <a:solidFill>
                  <a:srgbClr val="FF0000"/>
                </a:solidFill>
              </a:rPr>
              <a:t>-&gt;</a:t>
            </a:r>
            <a:r>
              <a:rPr lang="pt-PT" sz="2000" dirty="0" smtClean="0">
                <a:solidFill>
                  <a:srgbClr val="FFC000"/>
                </a:solidFill>
              </a:rPr>
              <a:t> Diagrama de Blocos: onde é escrito o programa;</a:t>
            </a:r>
          </a:p>
          <a:p>
            <a:r>
              <a:rPr lang="pt-PT" sz="2000" dirty="0" smtClean="0">
                <a:solidFill>
                  <a:srgbClr val="FF0000"/>
                </a:solidFill>
              </a:rPr>
              <a:t>-&gt;</a:t>
            </a:r>
            <a:r>
              <a:rPr lang="pt-PT" sz="2000" dirty="0" smtClean="0">
                <a:solidFill>
                  <a:srgbClr val="FFC000"/>
                </a:solidFill>
              </a:rPr>
              <a:t> Painel Frontal: inputs e outputs.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_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355976" cy="2448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PT" b="1" dirty="0" err="1" smtClean="0">
                <a:solidFill>
                  <a:srgbClr val="FFC000"/>
                </a:solidFill>
              </a:rPr>
              <a:t>Botilda</a:t>
            </a:r>
            <a:r>
              <a:rPr lang="pt-PT" b="1" dirty="0" smtClean="0">
                <a:solidFill>
                  <a:srgbClr val="FFC000"/>
                </a:solidFill>
              </a:rPr>
              <a:t>, </a:t>
            </a:r>
            <a:r>
              <a:rPr lang="pt-PT" b="1" dirty="0" err="1" smtClean="0">
                <a:solidFill>
                  <a:srgbClr val="FFC000"/>
                </a:solidFill>
              </a:rPr>
              <a:t>the</a:t>
            </a:r>
            <a:r>
              <a:rPr lang="pt-PT" b="1" dirty="0" smtClean="0">
                <a:solidFill>
                  <a:srgbClr val="FFC000"/>
                </a:solidFill>
              </a:rPr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line</a:t>
            </a:r>
            <a:r>
              <a:rPr lang="pt-PT" b="1" dirty="0" smtClean="0">
                <a:solidFill>
                  <a:srgbClr val="FFC000"/>
                </a:solidFill>
              </a:rPr>
              <a:t> </a:t>
            </a:r>
            <a:r>
              <a:rPr lang="pt-PT" b="1" dirty="0" err="1" smtClean="0">
                <a:solidFill>
                  <a:srgbClr val="FFC000"/>
                </a:solidFill>
              </a:rPr>
              <a:t>follower</a:t>
            </a:r>
            <a:endParaRPr lang="pt-PT" b="1" dirty="0">
              <a:solidFill>
                <a:srgbClr val="FFC000"/>
              </a:solidFill>
            </a:endParaRPr>
          </a:p>
        </p:txBody>
      </p:sp>
      <p:pic>
        <p:nvPicPr>
          <p:cNvPr id="5" name="Imagem 4" descr="IMG_2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00">
            <a:off x="4254894" y="3791931"/>
            <a:ext cx="4315744" cy="2425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6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rgbClr val="FFC000"/>
                </a:solidFill>
              </a:rPr>
              <a:t>Algoritmos de controlo</a:t>
            </a:r>
            <a:endParaRPr lang="pt-PT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6" t="2965" r="1012" b="5131"/>
          <a:stretch>
            <a:fillRect/>
          </a:stretch>
        </p:blipFill>
        <p:spPr bwMode="auto">
          <a:xfrm>
            <a:off x="539552" y="1484784"/>
            <a:ext cx="80648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67544" y="40050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FFC000"/>
                </a:solidFill>
              </a:rPr>
              <a:t>       Básico                          Intermédio                      Avançado</a:t>
            </a:r>
            <a:endParaRPr lang="pt-PT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03" r="5405" b="5461"/>
          <a:stretch>
            <a:fillRect/>
          </a:stretch>
        </p:blipFill>
        <p:spPr bwMode="auto">
          <a:xfrm>
            <a:off x="395536" y="4581128"/>
            <a:ext cx="244827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31" r="2767" b="3599"/>
          <a:stretch>
            <a:fillRect/>
          </a:stretch>
        </p:blipFill>
        <p:spPr bwMode="auto">
          <a:xfrm>
            <a:off x="3203848" y="4581128"/>
            <a:ext cx="2520280" cy="12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4581128"/>
            <a:ext cx="1944216" cy="211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876256" y="112474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FF0000"/>
                </a:solidFill>
              </a:rPr>
              <a:t>-&gt;</a:t>
            </a:r>
            <a:r>
              <a:rPr lang="pt-PT" sz="2400" dirty="0" smtClean="0">
                <a:solidFill>
                  <a:srgbClr val="FFC000"/>
                </a:solidFill>
              </a:rPr>
              <a:t> Linguagem NXT-G baseada em </a:t>
            </a:r>
            <a:r>
              <a:rPr lang="pt-PT" sz="2400" dirty="0" err="1" smtClean="0">
                <a:solidFill>
                  <a:srgbClr val="FFC000"/>
                </a:solidFill>
              </a:rPr>
              <a:t>LabVIEW</a:t>
            </a:r>
            <a:endParaRPr lang="pt-PT" sz="2400" dirty="0">
              <a:solidFill>
                <a:srgbClr val="FFC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6090"/>
          </a:xfrm>
        </p:spPr>
        <p:txBody>
          <a:bodyPr>
            <a:noAutofit/>
          </a:bodyPr>
          <a:lstStyle/>
          <a:p>
            <a:r>
              <a:rPr lang="pt-PT" sz="3500" b="1" dirty="0" smtClean="0">
                <a:solidFill>
                  <a:srgbClr val="FFC000"/>
                </a:solidFill>
              </a:rPr>
              <a:t>Programação NXT-G: Detector de luz ambulante</a:t>
            </a:r>
            <a:endParaRPr lang="pt-PT" sz="35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Documents and Settings\fis-114\Ambiente de trabalho\calibration_pi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7818511" cy="1763574"/>
          </a:xfrm>
          <a:prstGeom prst="rect">
            <a:avLst/>
          </a:prstGeom>
          <a:noFill/>
        </p:spPr>
      </p:pic>
      <p:pic>
        <p:nvPicPr>
          <p:cNvPr id="1027" name="Picture 3" descr="D:\Documents and Settings\fis-114\Os meus documentos\As minhas imagens\LEGO ^^\Imagens\LOLREPLICA^^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6552728" cy="3294416"/>
          </a:xfrm>
          <a:prstGeom prst="rect">
            <a:avLst/>
          </a:prstGeom>
          <a:noFill/>
        </p:spPr>
      </p:pic>
      <p:cxnSp>
        <p:nvCxnSpPr>
          <p:cNvPr id="9" name="Conexão recta 8"/>
          <p:cNvCxnSpPr/>
          <p:nvPr/>
        </p:nvCxnSpPr>
        <p:spPr>
          <a:xfrm rot="5400000">
            <a:off x="-612576" y="3573016"/>
            <a:ext cx="22322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/>
          <p:nvPr/>
        </p:nvCxnSpPr>
        <p:spPr>
          <a:xfrm>
            <a:off x="1331640" y="2636912"/>
            <a:ext cx="6768752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DC1385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556792"/>
            <a:ext cx="6336704" cy="475252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2703" r="5405" b="5461"/>
          <a:stretch>
            <a:fillRect/>
          </a:stretch>
        </p:blipFill>
        <p:spPr bwMode="auto">
          <a:xfrm>
            <a:off x="6695728" y="2780928"/>
            <a:ext cx="2448272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rgbClr val="FFC000"/>
                </a:solidFill>
              </a:rPr>
              <a:t>Sistema Proporcional</a:t>
            </a:r>
            <a:br>
              <a:rPr lang="pt-PT" b="1" dirty="0" smtClean="0">
                <a:solidFill>
                  <a:srgbClr val="FFC000"/>
                </a:solidFill>
              </a:rPr>
            </a:br>
            <a:r>
              <a:rPr lang="pt-PT" b="1" dirty="0" smtClean="0">
                <a:solidFill>
                  <a:srgbClr val="FFC000"/>
                </a:solidFill>
              </a:rPr>
              <a:t>e Máquina de Estados</a:t>
            </a:r>
            <a:endParaRPr lang="pt-PT" b="1" dirty="0">
              <a:solidFill>
                <a:srgbClr val="FFC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F:\DCIM\100CANON\IMG_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84" y="1628800"/>
            <a:ext cx="8593296" cy="482943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1944216" cy="211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DC1386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501008"/>
            <a:ext cx="4176464" cy="3132348"/>
          </a:xfrm>
          <a:prstGeom prst="rect">
            <a:avLst/>
          </a:prstGeom>
        </p:spPr>
      </p:pic>
      <p:pic>
        <p:nvPicPr>
          <p:cNvPr id="3" name="MVI_2401_small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79512" y="836712"/>
            <a:ext cx="473652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103</Words>
  <Application>Microsoft Office PowerPoint</Application>
  <PresentationFormat>On-screen Show (4:3)</PresentationFormat>
  <Paragraphs>28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do Office</vt:lpstr>
      <vt:lpstr>Robô sensorizado com LEGO® Mindstorms</vt:lpstr>
      <vt:lpstr>Sumário</vt:lpstr>
      <vt:lpstr>LabVIEW</vt:lpstr>
      <vt:lpstr>Botilda, the line follower</vt:lpstr>
      <vt:lpstr>Algoritmos de controlo</vt:lpstr>
      <vt:lpstr>Programação NXT-G: Detector de luz ambulante</vt:lpstr>
      <vt:lpstr>Sistema Proporcional e Máquina de Estados</vt:lpstr>
      <vt:lpstr>Slide 8</vt:lpstr>
    </vt:vector>
  </TitlesOfParts>
  <Company>FCUP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Robô sensorizado com LEGO® Mindstorms</dc:title>
  <dc:creator>FCUP</dc:creator>
  <cp:lastModifiedBy>Manuel Jorge Monteiro Marques</cp:lastModifiedBy>
  <cp:revision>14</cp:revision>
  <dcterms:created xsi:type="dcterms:W3CDTF">2010-09-02T13:50:59Z</dcterms:created>
  <dcterms:modified xsi:type="dcterms:W3CDTF">2010-09-02T21:26:29Z</dcterms:modified>
</cp:coreProperties>
</file>